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52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2617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Search results display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Altmetrics badge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Almetrics badge: Web of Science and Scopus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Search within Collection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err="1"/>
              <a:t>Piwik</a:t>
            </a:r>
            <a:r>
              <a:rPr lang="en-GB" dirty="0"/>
              <a:t> integration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OAI-PMH available</a:t>
            </a:r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Challenges/Successes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All post-secondaries have this need, but many sites cannot implement a repository single-handedly.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Institutional branding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485875" y="264474"/>
            <a:ext cx="8183700" cy="147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SzPct val="100000"/>
              <a:defRPr sz="4200"/>
            </a:lvl2pPr>
            <a:lvl3pPr lvl="2" rtl="0">
              <a:spcBef>
                <a:spcPts val="0"/>
              </a:spcBef>
              <a:buSzPct val="100000"/>
              <a:defRPr sz="4200"/>
            </a:lvl3pPr>
            <a:lvl4pPr lvl="3" rtl="0">
              <a:spcBef>
                <a:spcPts val="0"/>
              </a:spcBef>
              <a:buSzPct val="100000"/>
              <a:defRPr sz="4200"/>
            </a:lvl4pPr>
            <a:lvl5pPr lvl="4" rtl="0">
              <a:spcBef>
                <a:spcPts val="0"/>
              </a:spcBef>
              <a:buSzPct val="100000"/>
              <a:defRPr sz="4200"/>
            </a:lvl5pPr>
            <a:lvl6pPr lvl="5" rtl="0">
              <a:spcBef>
                <a:spcPts val="0"/>
              </a:spcBef>
              <a:buSzPct val="100000"/>
              <a:defRPr sz="4200"/>
            </a:lvl6pPr>
            <a:lvl7pPr lvl="6" rtl="0">
              <a:spcBef>
                <a:spcPts val="0"/>
              </a:spcBef>
              <a:buSzPct val="100000"/>
              <a:defRPr sz="4200"/>
            </a:lvl7pPr>
            <a:lvl8pPr lvl="7" rtl="0">
              <a:spcBef>
                <a:spcPts val="0"/>
              </a:spcBef>
              <a:buSzPct val="100000"/>
              <a:defRPr sz="4200"/>
            </a:lvl8pPr>
            <a:lvl9pPr lvl="8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600"/>
            </a:lvl1pPr>
            <a:lvl2pPr lvl="1" rtl="0">
              <a:spcBef>
                <a:spcPts val="0"/>
              </a:spcBef>
              <a:buSzPct val="100000"/>
              <a:defRPr sz="3600"/>
            </a:lvl2pPr>
            <a:lvl3pPr lvl="2" rtl="0">
              <a:spcBef>
                <a:spcPts val="0"/>
              </a:spcBef>
              <a:buSzPct val="100000"/>
              <a:defRPr sz="3600"/>
            </a:lvl3pPr>
            <a:lvl4pPr lvl="3" rtl="0">
              <a:spcBef>
                <a:spcPts val="0"/>
              </a:spcBef>
              <a:buSzPct val="100000"/>
              <a:defRPr sz="3600"/>
            </a:lvl4pPr>
            <a:lvl5pPr lvl="4" rtl="0">
              <a:spcBef>
                <a:spcPts val="0"/>
              </a:spcBef>
              <a:buSzPct val="100000"/>
              <a:defRPr sz="3600"/>
            </a:lvl5pPr>
            <a:lvl6pPr lvl="5" rtl="0">
              <a:spcBef>
                <a:spcPts val="0"/>
              </a:spcBef>
              <a:buSzPct val="100000"/>
              <a:defRPr sz="3600"/>
            </a:lvl6pPr>
            <a:lvl7pPr lvl="6" rtl="0">
              <a:spcBef>
                <a:spcPts val="0"/>
              </a:spcBef>
              <a:buSzPct val="100000"/>
              <a:defRPr sz="3600"/>
            </a:lvl7pPr>
            <a:lvl8pPr lvl="7" rtl="0">
              <a:spcBef>
                <a:spcPts val="0"/>
              </a:spcBef>
              <a:buSzPct val="100000"/>
              <a:defRPr sz="3600"/>
            </a:lvl8pPr>
            <a:lvl9pPr lvl="8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445024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4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832400" y="1152474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4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84" name="Shape 8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800"/>
            </a:lvl1pPr>
            <a:lvl2pPr lvl="1" algn="ctr" rtl="0">
              <a:spcBef>
                <a:spcPts val="0"/>
              </a:spcBef>
              <a:buSzPct val="100000"/>
              <a:defRPr sz="3800"/>
            </a:lvl2pPr>
            <a:lvl3pPr lvl="2" algn="ctr" rtl="0">
              <a:spcBef>
                <a:spcPts val="0"/>
              </a:spcBef>
              <a:buSzPct val="100000"/>
              <a:defRPr sz="3800"/>
            </a:lvl3pPr>
            <a:lvl4pPr lvl="3" algn="ctr" rtl="0">
              <a:spcBef>
                <a:spcPts val="0"/>
              </a:spcBef>
              <a:buSzPct val="100000"/>
              <a:defRPr sz="3800"/>
            </a:lvl4pPr>
            <a:lvl5pPr lvl="4" algn="ctr" rtl="0">
              <a:spcBef>
                <a:spcPts val="0"/>
              </a:spcBef>
              <a:buSzPct val="100000"/>
              <a:defRPr sz="3800"/>
            </a:lvl5pPr>
            <a:lvl6pPr lvl="5" algn="ctr" rtl="0">
              <a:spcBef>
                <a:spcPts val="0"/>
              </a:spcBef>
              <a:buSzPct val="100000"/>
              <a:defRPr sz="3800"/>
            </a:lvl6pPr>
            <a:lvl7pPr lvl="6" algn="ctr" rtl="0">
              <a:spcBef>
                <a:spcPts val="0"/>
              </a:spcBef>
              <a:buSzPct val="100000"/>
              <a:defRPr sz="3800"/>
            </a:lvl7pPr>
            <a:lvl8pPr lvl="7" algn="ctr" rtl="0">
              <a:spcBef>
                <a:spcPts val="0"/>
              </a:spcBef>
              <a:buSzPct val="100000"/>
              <a:defRPr sz="3800"/>
            </a:lvl8pPr>
            <a:lvl9pPr lvl="8" algn="ctr" rtl="0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743000"/>
            <a:ext cx="8520600" cy="200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2845181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445024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Source Sans Pro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GB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unnin@eln.bc.ca" TargetMode="External"/><Relationship Id="rId4" Type="http://schemas.openxmlformats.org/officeDocument/2006/relationships/hyperlink" Target="mailto:brandonw@eln.bc.ca" TargetMode="Externa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hyperlink" Target="http://eln.bc.ca" TargetMode="External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png"/><Relationship Id="rId8" Type="http://schemas.openxmlformats.org/officeDocument/2006/relationships/image" Target="../media/image6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g"/><Relationship Id="rId12" Type="http://schemas.openxmlformats.org/officeDocument/2006/relationships/image" Target="../media/image18.jpg"/><Relationship Id="rId13" Type="http://schemas.openxmlformats.org/officeDocument/2006/relationships/image" Target="../media/image19.jpg"/><Relationship Id="rId14" Type="http://schemas.openxmlformats.org/officeDocument/2006/relationships/image" Target="../media/image20.png"/><Relationship Id="rId15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hyperlink" Target="http://arcabc.ca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hyperlink" Target="http://jibc.arcabc.ca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 descr="arca_logo_FINA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524" y="515048"/>
            <a:ext cx="2800800" cy="226442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/>
          <p:nvPr/>
        </p:nvSpPr>
        <p:spPr>
          <a:xfrm>
            <a:off x="9650" y="3022250"/>
            <a:ext cx="9144000" cy="2121300"/>
          </a:xfrm>
          <a:prstGeom prst="rect">
            <a:avLst/>
          </a:prstGeom>
          <a:solidFill>
            <a:srgbClr val="5B186A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3573275" y="1671350"/>
            <a:ext cx="5278800" cy="9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>
                <a:solidFill>
                  <a:srgbClr val="666666"/>
                </a:solidFill>
              </a:rPr>
              <a:t>BC’s Collaborative Digital Repository</a:t>
            </a:r>
          </a:p>
        </p:txBody>
      </p:sp>
      <p:pic>
        <p:nvPicPr>
          <p:cNvPr id="106" name="Shape 106" descr="BC_ELN_2014logo_RGB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3900" y="273425"/>
            <a:ext cx="2347275" cy="62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 descr="ArcaUFVMai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34" y="0"/>
            <a:ext cx="850413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1791425" y="4539025"/>
            <a:ext cx="5550000" cy="52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>
                <a:solidFill>
                  <a:schemeClr val="lt1"/>
                </a:solidFill>
              </a:rPr>
              <a:t>http://ufv.arcabc.ca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 descr="ArcaSearchDem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003" y="0"/>
            <a:ext cx="850999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 descr="ArcaAltmetrics.jpg"/>
          <p:cNvPicPr preferRelativeResize="0"/>
          <p:nvPr/>
        </p:nvPicPr>
        <p:blipFill rotWithShape="1">
          <a:blip r:embed="rId3">
            <a:alphaModFix/>
          </a:blip>
          <a:srcRect l="18885" t="36540" r="14474"/>
          <a:stretch/>
        </p:blipFill>
        <p:spPr>
          <a:xfrm>
            <a:off x="209149" y="0"/>
            <a:ext cx="864174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t="2171"/>
          <a:stretch/>
        </p:blipFill>
        <p:spPr>
          <a:xfrm>
            <a:off x="0" y="1087850"/>
            <a:ext cx="9143999" cy="303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 descr="ArcaUsageRegina2201608.jpg"/>
          <p:cNvPicPr preferRelativeResize="0"/>
          <p:nvPr/>
        </p:nvPicPr>
        <p:blipFill rotWithShape="1">
          <a:blip r:embed="rId3">
            <a:alphaModFix/>
          </a:blip>
          <a:srcRect l="4668" t="14966" r="5200" b="14600"/>
          <a:stretch/>
        </p:blipFill>
        <p:spPr>
          <a:xfrm>
            <a:off x="783575" y="0"/>
            <a:ext cx="757685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9650" y="4570850"/>
            <a:ext cx="9144000" cy="572700"/>
          </a:xfrm>
          <a:prstGeom prst="rect">
            <a:avLst/>
          </a:prstGeom>
          <a:solidFill>
            <a:srgbClr val="5B186A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311700" y="1722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5B186A"/>
                </a:solidFill>
              </a:rPr>
              <a:t>Challenges &amp; Successes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311700" y="7449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50000"/>
              </a:lnSpc>
              <a:spcBef>
                <a:spcPts val="0"/>
              </a:spcBef>
              <a:buFont typeface="Arial"/>
              <a:buChar char="•"/>
            </a:pPr>
            <a:r>
              <a:rPr lang="en-GB" dirty="0">
                <a:latin typeface="Source Sans Pro"/>
                <a:ea typeface="Source Sans Pro"/>
                <a:cs typeface="Source Sans Pro"/>
                <a:sym typeface="Source Sans Pro"/>
              </a:rPr>
              <a:t>Challenges:</a:t>
            </a:r>
          </a:p>
          <a:p>
            <a:pPr marL="914400" lvl="1" indent="-342900" rtl="0">
              <a:lnSpc>
                <a:spcPct val="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-GB" sz="1800" dirty="0">
                <a:latin typeface="Source Sans Pro"/>
                <a:ea typeface="Source Sans Pro"/>
                <a:cs typeface="Source Sans Pro"/>
                <a:sym typeface="Source Sans Pro"/>
              </a:rPr>
              <a:t>Bugs and enhancements in the open source environment</a:t>
            </a:r>
          </a:p>
          <a:p>
            <a:pPr marL="1371600" lvl="2" indent="-342900" rtl="0">
              <a:lnSpc>
                <a:spcPct val="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-GB" sz="1800" dirty="0">
                <a:latin typeface="Source Sans Pro"/>
                <a:ea typeface="Source Sans Pro"/>
                <a:cs typeface="Source Sans Pro"/>
                <a:sym typeface="Source Sans Pro"/>
              </a:rPr>
              <a:t>E.g. Scholar’s module enhancements</a:t>
            </a:r>
          </a:p>
          <a:p>
            <a:pPr marL="914400" lvl="1" indent="-342900" rtl="0">
              <a:lnSpc>
                <a:spcPct val="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-GB" sz="1800" dirty="0">
                <a:latin typeface="Source Sans Pro"/>
                <a:ea typeface="Source Sans Pro"/>
                <a:cs typeface="Source Sans Pro"/>
                <a:sym typeface="Source Sans Pro"/>
              </a:rPr>
              <a:t>Storage and scalability</a:t>
            </a:r>
          </a:p>
          <a:p>
            <a:pPr marL="1371600" lvl="2" indent="-342900" rtl="0">
              <a:lnSpc>
                <a:spcPct val="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-GB" sz="1800" dirty="0">
                <a:latin typeface="Source Sans Pro"/>
                <a:ea typeface="Source Sans Pro"/>
                <a:cs typeface="Source Sans Pro"/>
                <a:sym typeface="Source Sans Pro"/>
              </a:rPr>
              <a:t>Privacy concerns are forefront in BC</a:t>
            </a:r>
          </a:p>
          <a:p>
            <a:pPr marL="1371600" lvl="2" indent="-342900" rtl="0">
              <a:lnSpc>
                <a:spcPct val="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-GB" sz="1800" dirty="0">
                <a:latin typeface="Source Sans Pro"/>
                <a:ea typeface="Source Sans Pro"/>
                <a:cs typeface="Source Sans Pro"/>
                <a:sym typeface="Source Sans Pro"/>
              </a:rPr>
              <a:t>Canadian hosting options are limited and expensive</a:t>
            </a:r>
          </a:p>
          <a:p>
            <a:pPr marL="1371600" lvl="2" indent="-342900" rtl="0">
              <a:lnSpc>
                <a:spcPct val="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-GB" sz="1800" dirty="0">
                <a:latin typeface="Source Sans Pro"/>
                <a:ea typeface="Source Sans Pro"/>
                <a:cs typeface="Source Sans Pro"/>
                <a:sym typeface="Source Sans Pro"/>
              </a:rPr>
              <a:t>Partnerships with other Canadian consortia will make this easier</a:t>
            </a:r>
          </a:p>
          <a:p>
            <a:pPr marL="514350" lvl="0" indent="-285750" rtl="0">
              <a:lnSpc>
                <a:spcPct val="50000"/>
              </a:lnSpc>
              <a:spcBef>
                <a:spcPts val="0"/>
              </a:spcBef>
              <a:buFont typeface="Arial"/>
              <a:buChar char="•"/>
            </a:pPr>
            <a:r>
              <a:rPr lang="en-GB" dirty="0">
                <a:latin typeface="Source Sans Pro"/>
                <a:ea typeface="Source Sans Pro"/>
                <a:cs typeface="Source Sans Pro"/>
                <a:sym typeface="Source Sans Pro"/>
              </a:rPr>
              <a:t>Successes:</a:t>
            </a:r>
          </a:p>
          <a:p>
            <a:pPr marL="914400" lvl="1" indent="-342900" rtl="0">
              <a:lnSpc>
                <a:spcPct val="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-GB" sz="1800" dirty="0">
                <a:latin typeface="Source Sans Pro"/>
                <a:ea typeface="Source Sans Pro"/>
                <a:cs typeface="Source Sans Pro"/>
                <a:sym typeface="Source Sans Pro"/>
              </a:rPr>
              <a:t>Meeting diverse needs</a:t>
            </a:r>
          </a:p>
          <a:p>
            <a:pPr marL="914400" lvl="1" indent="-342900" rtl="0">
              <a:lnSpc>
                <a:spcPct val="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-GB" sz="1800" dirty="0">
                <a:latin typeface="Source Sans Pro"/>
                <a:ea typeface="Source Sans Pro"/>
                <a:cs typeface="Source Sans Pro"/>
                <a:sym typeface="Source Sans Pro"/>
              </a:rPr>
              <a:t>Building a community of practice in BC</a:t>
            </a:r>
          </a:p>
          <a:p>
            <a:pPr marL="1371600" lvl="2" indent="-342900" rtl="0">
              <a:lnSpc>
                <a:spcPct val="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-GB" sz="1800" dirty="0">
                <a:latin typeface="Source Sans Pro"/>
                <a:ea typeface="Source Sans Pro"/>
                <a:cs typeface="Source Sans Pro"/>
                <a:sym typeface="Source Sans Pro"/>
              </a:rPr>
              <a:t>Open documentation and </a:t>
            </a:r>
            <a:r>
              <a:rPr lang="en-GB" sz="1800" dirty="0" smtClean="0">
                <a:latin typeface="Source Sans Pro"/>
                <a:ea typeface="Source Sans Pro"/>
                <a:cs typeface="Source Sans Pro"/>
                <a:sym typeface="Source Sans Pro"/>
              </a:rPr>
              <a:t>training</a:t>
            </a:r>
            <a:endParaRPr lang="en-GB" sz="18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13" name="Shape 213" descr="arca_logo_FINA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725" y="2995999"/>
            <a:ext cx="1570968" cy="1270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solidFill>
                  <a:srgbClr val="5B186A"/>
                </a:solidFill>
              </a:rPr>
              <a:t>Contributing to the Community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GB" dirty="0">
                <a:latin typeface="Source Sans Pro"/>
                <a:ea typeface="Source Sans Pro"/>
                <a:cs typeface="Source Sans Pro"/>
                <a:sym typeface="Source Sans Pro"/>
              </a:rPr>
              <a:t>Bug fixes/enhancements/modules etc.</a:t>
            </a:r>
            <a:br>
              <a:rPr lang="en-GB" dirty="0">
                <a:latin typeface="Source Sans Pro"/>
                <a:ea typeface="Source Sans Pro"/>
                <a:cs typeface="Source Sans Pro"/>
                <a:sym typeface="Source Sans Pro"/>
              </a:rPr>
            </a:br>
            <a:endParaRPr lang="en-GB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GB" dirty="0">
                <a:latin typeface="Source Sans Pro"/>
                <a:ea typeface="Source Sans Pro"/>
                <a:cs typeface="Source Sans Pro"/>
                <a:sym typeface="Source Sans Pro"/>
              </a:rPr>
              <a:t>Crowd-funding proposal to </a:t>
            </a:r>
            <a:r>
              <a:rPr lang="en-GB" dirty="0" err="1">
                <a:latin typeface="Source Sans Pro"/>
                <a:ea typeface="Source Sans Pro"/>
                <a:cs typeface="Source Sans Pro"/>
                <a:sym typeface="Source Sans Pro"/>
              </a:rPr>
              <a:t>Islandora</a:t>
            </a:r>
            <a:r>
              <a:rPr lang="en-GB" dirty="0">
                <a:latin typeface="Source Sans Pro"/>
                <a:ea typeface="Source Sans Pro"/>
                <a:cs typeface="Source Sans Pro"/>
                <a:sym typeface="Source Sans Pro"/>
              </a:rPr>
              <a:t> Foundation</a:t>
            </a:r>
            <a:br>
              <a:rPr lang="en-GB" dirty="0">
                <a:latin typeface="Source Sans Pro"/>
                <a:ea typeface="Source Sans Pro"/>
                <a:cs typeface="Source Sans Pro"/>
                <a:sym typeface="Source Sans Pro"/>
              </a:rPr>
            </a:br>
            <a:endParaRPr lang="en-GB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GB" dirty="0" err="1">
                <a:latin typeface="Source Sans Pro"/>
                <a:ea typeface="Source Sans Pro"/>
                <a:cs typeface="Source Sans Pro"/>
                <a:sym typeface="Source Sans Pro"/>
              </a:rPr>
              <a:t>Islandora</a:t>
            </a:r>
            <a:r>
              <a:rPr lang="en-GB" dirty="0">
                <a:latin typeface="Source Sans Pro"/>
                <a:ea typeface="Source Sans Pro"/>
                <a:cs typeface="Source Sans Pro"/>
                <a:sym typeface="Source Sans Pro"/>
              </a:rPr>
              <a:t> Educational Support</a:t>
            </a:r>
            <a:br>
              <a:rPr lang="en-GB" dirty="0">
                <a:latin typeface="Source Sans Pro"/>
                <a:ea typeface="Source Sans Pro"/>
                <a:cs typeface="Source Sans Pro"/>
                <a:sym typeface="Source Sans Pro"/>
              </a:rPr>
            </a:br>
            <a:endParaRPr lang="en-GB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514350" lvl="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GB" dirty="0" err="1">
                <a:latin typeface="Source Sans Pro"/>
                <a:ea typeface="Source Sans Pro"/>
                <a:cs typeface="Source Sans Pro"/>
                <a:sym typeface="Source Sans Pro"/>
              </a:rPr>
              <a:t>Islandora’s</a:t>
            </a:r>
            <a:r>
              <a:rPr lang="en-GB" dirty="0">
                <a:latin typeface="Source Sans Pro"/>
                <a:ea typeface="Source Sans Pro"/>
                <a:cs typeface="Source Sans Pro"/>
                <a:sym typeface="Source Sans Pro"/>
              </a:rPr>
              <a:t> first regional user group</a:t>
            </a:r>
          </a:p>
        </p:txBody>
      </p:sp>
      <p:sp>
        <p:nvSpPr>
          <p:cNvPr id="220" name="Shape 220"/>
          <p:cNvSpPr/>
          <p:nvPr/>
        </p:nvSpPr>
        <p:spPr>
          <a:xfrm>
            <a:off x="9650" y="4570850"/>
            <a:ext cx="9144000" cy="572700"/>
          </a:xfrm>
          <a:prstGeom prst="rect">
            <a:avLst/>
          </a:prstGeom>
          <a:solidFill>
            <a:srgbClr val="5B186A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21" name="Shape 221" descr="arca_logo_FINA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725" y="2995999"/>
            <a:ext cx="1570968" cy="1270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11700" y="445024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5B186A"/>
                </a:solidFill>
              </a:rPr>
              <a:t>Questions?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r>
              <a:rPr lang="en-GB" b="1"/>
              <a:t>Sunni</a:t>
            </a:r>
            <a:r>
              <a:rPr lang="en-GB"/>
              <a:t> - Project Lead 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sunnin@eln.bc.ca</a:t>
            </a:r>
            <a:r>
              <a:rPr lang="en-GB"/>
              <a:t> / 778-782-6937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b="1"/>
              <a:t>Brandon</a:t>
            </a:r>
            <a:r>
              <a:rPr lang="en-GB"/>
              <a:t> - Technical Lead 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brandonw@eln.bc.ca</a:t>
            </a:r>
            <a:r>
              <a:rPr lang="en-GB"/>
              <a:t> / 778-782-5419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28" name="Shape 228" descr="arca_logo_FINAL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6725" y="2995999"/>
            <a:ext cx="1570968" cy="127008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/>
          <p:nvPr/>
        </p:nvSpPr>
        <p:spPr>
          <a:xfrm>
            <a:off x="9650" y="4570850"/>
            <a:ext cx="9144000" cy="572700"/>
          </a:xfrm>
          <a:prstGeom prst="rect">
            <a:avLst/>
          </a:prstGeom>
          <a:solidFill>
            <a:srgbClr val="5B186A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5B186A"/>
                </a:solidFill>
              </a:rPr>
              <a:t>Why build a collaborative digital repository?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11544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Aft>
                <a:spcPts val="0"/>
              </a:spcAft>
              <a:buFont typeface="Arial"/>
              <a:buChar char="•"/>
            </a:pPr>
            <a:r>
              <a:rPr lang="en-US" dirty="0"/>
              <a:t>Universal need for digital </a:t>
            </a:r>
            <a:r>
              <a:rPr lang="en-US" dirty="0" smtClean="0"/>
              <a:t>repositories:</a:t>
            </a:r>
          </a:p>
          <a:p>
            <a:pPr marL="285750" lvl="1" indent="-285750"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Comply </a:t>
            </a:r>
            <a:r>
              <a:rPr lang="en-US" dirty="0"/>
              <a:t>with federal grant-funding </a:t>
            </a:r>
            <a:r>
              <a:rPr lang="en-US" dirty="0" smtClean="0"/>
              <a:t>policies</a:t>
            </a:r>
          </a:p>
          <a:p>
            <a:pPr marL="285750" lvl="1" indent="-285750"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Manage </a:t>
            </a:r>
            <a:r>
              <a:rPr lang="en-US" dirty="0"/>
              <a:t>institutional digital </a:t>
            </a:r>
            <a:r>
              <a:rPr lang="en-US" dirty="0" smtClean="0"/>
              <a:t>resources</a:t>
            </a:r>
          </a:p>
          <a:p>
            <a:pPr marL="285750" lvl="1" indent="-285750"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Make </a:t>
            </a:r>
            <a:r>
              <a:rPr lang="en-US" dirty="0"/>
              <a:t>digital assets </a:t>
            </a:r>
            <a:r>
              <a:rPr lang="en-US" dirty="0" smtClean="0"/>
              <a:t>discoverable</a:t>
            </a:r>
            <a:br>
              <a:rPr lang="en-US" dirty="0" smtClean="0"/>
            </a:br>
            <a:endParaRPr lang="en-US" dirty="0" smtClean="0"/>
          </a:p>
          <a:p>
            <a:pPr marL="285750" lvl="0" indent="-285750"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Challenges </a:t>
            </a:r>
            <a:r>
              <a:rPr lang="en-US" dirty="0"/>
              <a:t>with stand alone implementation for small/medium-sized </a:t>
            </a:r>
            <a:r>
              <a:rPr lang="en-US" dirty="0" smtClean="0"/>
              <a:t>sites:</a:t>
            </a:r>
          </a:p>
          <a:p>
            <a:pPr marL="285750" lvl="1" indent="-285750"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Slow</a:t>
            </a:r>
            <a:r>
              <a:rPr lang="en-US" dirty="0"/>
              <a:t>-growing </a:t>
            </a:r>
            <a:r>
              <a:rPr lang="en-US" dirty="0" smtClean="0"/>
              <a:t>collections</a:t>
            </a:r>
          </a:p>
          <a:p>
            <a:pPr marL="285750" lvl="1" indent="-285750"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Limited </a:t>
            </a:r>
            <a:r>
              <a:rPr lang="en-US" dirty="0"/>
              <a:t>staff resources and technical </a:t>
            </a:r>
            <a:r>
              <a:rPr lang="en-US" dirty="0" smtClean="0"/>
              <a:t>expertise</a:t>
            </a:r>
            <a:br>
              <a:rPr lang="en-US" dirty="0" smtClean="0"/>
            </a:br>
            <a:endParaRPr lang="en-US" dirty="0" smtClean="0"/>
          </a:p>
          <a:p>
            <a:pPr marL="285750" lvl="0" indent="-285750"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Government interested in finding opportunities for shared services</a:t>
            </a:r>
            <a:endParaRPr dirty="0" smtClean="0"/>
          </a:p>
          <a:p>
            <a:pPr lvl="0" rtl="0">
              <a:lnSpc>
                <a:spcPct val="150000"/>
              </a:lnSpc>
              <a:spcBef>
                <a:spcPts val="1700"/>
              </a:spcBef>
              <a:spcAft>
                <a:spcPts val="1700"/>
              </a:spcAft>
              <a:buNone/>
            </a:pPr>
            <a:endParaRPr dirty="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9650" y="4570850"/>
            <a:ext cx="9144000" cy="572700"/>
          </a:xfrm>
          <a:prstGeom prst="rect">
            <a:avLst/>
          </a:prstGeom>
          <a:solidFill>
            <a:srgbClr val="5B186A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9650" y="4570850"/>
            <a:ext cx="9144000" cy="572700"/>
          </a:xfrm>
          <a:prstGeom prst="rect">
            <a:avLst/>
          </a:prstGeom>
          <a:solidFill>
            <a:srgbClr val="5B186A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9" name="Shape 119" descr="BC_ELN_2014logo_RG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1025" y="777175"/>
            <a:ext cx="3881952" cy="10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1935050" y="1746128"/>
            <a:ext cx="5293200" cy="270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>
                <a:solidFill>
                  <a:srgbClr val="999999"/>
                </a:solidFill>
                <a:highlight>
                  <a:srgbClr val="FFFFFF"/>
                </a:highlight>
              </a:rPr>
              <a:t>“develop, promote and maintain system-wide mechanisms that allow post-secondary libraries to meet the expanding information needs of the province's learners, educators, and researchers at the lowest possible cost.”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rgbClr val="999999"/>
              </a:solidFill>
              <a:highlight>
                <a:srgbClr val="FFFFFF"/>
              </a:highlight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GB" sz="18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http://eln.bc.ca</a:t>
            </a:r>
          </a:p>
        </p:txBody>
      </p:sp>
      <p:pic>
        <p:nvPicPr>
          <p:cNvPr id="121" name="Shape 121" descr="AskAwayLogo2012RealPeopleTag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675" y="430866"/>
            <a:ext cx="2084474" cy="79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 descr="writeaway_bannerNEW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62592" y="430875"/>
            <a:ext cx="2677183" cy="79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 descr="OLOL_logo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28337" y="3690400"/>
            <a:ext cx="2945700" cy="63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 descr="NEWe-HLbc logo_website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3637" y="3422600"/>
            <a:ext cx="2368544" cy="10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9650" y="4570850"/>
            <a:ext cx="9144000" cy="572700"/>
          </a:xfrm>
          <a:prstGeom prst="rect">
            <a:avLst/>
          </a:prstGeom>
          <a:solidFill>
            <a:srgbClr val="5B186A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321350" y="18922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800">
                <a:solidFill>
                  <a:srgbClr val="5B186A"/>
                </a:solidFill>
              </a:rPr>
              <a:t>How was Arca built?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321350" y="1020527"/>
            <a:ext cx="8280000" cy="325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14300" lvl="0" rtl="0">
              <a:lnSpc>
                <a:spcPct val="50000"/>
              </a:lnSpc>
              <a:spcBef>
                <a:spcPts val="0"/>
              </a:spcBef>
              <a:spcAft>
                <a:spcPts val="1600"/>
              </a:spcAft>
              <a:buClr>
                <a:srgbClr val="7F7F7F"/>
              </a:buClr>
              <a:buSzPct val="100000"/>
            </a:pPr>
            <a:r>
              <a:rPr lang="en-GB" sz="18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Step 1: Strategic </a:t>
            </a:r>
            <a:r>
              <a:rPr lang="en-GB" sz="1800" dirty="0" smtClean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vision</a:t>
            </a:r>
          </a:p>
          <a:p>
            <a:pPr marL="114300" lvl="0" rtl="0">
              <a:lnSpc>
                <a:spcPct val="50000"/>
              </a:lnSpc>
              <a:spcBef>
                <a:spcPts val="0"/>
              </a:spcBef>
              <a:spcAft>
                <a:spcPts val="1600"/>
              </a:spcAft>
              <a:buClr>
                <a:srgbClr val="7F7F7F"/>
              </a:buClr>
              <a:buSzPct val="100000"/>
            </a:pPr>
            <a:r>
              <a:rPr lang="en-GB" sz="1800" dirty="0" smtClean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Step </a:t>
            </a:r>
            <a:r>
              <a:rPr lang="en-GB" sz="18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2: Needs Assessment</a:t>
            </a:r>
          </a:p>
          <a:p>
            <a:pPr marL="114300" lvl="0" rtl="0">
              <a:lnSpc>
                <a:spcPct val="50000"/>
              </a:lnSpc>
              <a:spcBef>
                <a:spcPts val="0"/>
              </a:spcBef>
              <a:spcAft>
                <a:spcPts val="1600"/>
              </a:spcAft>
              <a:buClr>
                <a:srgbClr val="7F7F7F"/>
              </a:buClr>
              <a:buSzPct val="100000"/>
            </a:pPr>
            <a:r>
              <a:rPr lang="en-GB" sz="18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Step 3: Governance</a:t>
            </a:r>
          </a:p>
          <a:p>
            <a:pPr marL="114300" lvl="0" rtl="0">
              <a:lnSpc>
                <a:spcPct val="50000"/>
              </a:lnSpc>
              <a:spcBef>
                <a:spcPts val="0"/>
              </a:spcBef>
              <a:spcAft>
                <a:spcPts val="1600"/>
              </a:spcAft>
              <a:buClr>
                <a:srgbClr val="7F7F7F"/>
              </a:buClr>
              <a:buSzPct val="100000"/>
            </a:pPr>
            <a:r>
              <a:rPr lang="en-GB" sz="18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Step 4: Funding</a:t>
            </a:r>
          </a:p>
          <a:p>
            <a:pPr marL="114300" lvl="0" rtl="0">
              <a:lnSpc>
                <a:spcPct val="50000"/>
              </a:lnSpc>
              <a:spcBef>
                <a:spcPts val="0"/>
              </a:spcBef>
              <a:spcAft>
                <a:spcPts val="1600"/>
              </a:spcAft>
              <a:buClr>
                <a:srgbClr val="7F7F7F"/>
              </a:buClr>
              <a:buSzPct val="100000"/>
            </a:pPr>
            <a:r>
              <a:rPr lang="en-GB" sz="18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Step 5: Software Selection</a:t>
            </a:r>
          </a:p>
          <a:p>
            <a:pPr marL="114300" lvl="0" rtl="0">
              <a:lnSpc>
                <a:spcPct val="50000"/>
              </a:lnSpc>
              <a:spcBef>
                <a:spcPts val="0"/>
              </a:spcBef>
              <a:spcAft>
                <a:spcPts val="1600"/>
              </a:spcAft>
              <a:buClr>
                <a:srgbClr val="7F7F7F"/>
              </a:buClr>
              <a:buSzPct val="100000"/>
            </a:pPr>
            <a:r>
              <a:rPr lang="en-GB" sz="18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Step 6: Implementation</a:t>
            </a:r>
          </a:p>
          <a:p>
            <a:pPr marL="114300" lvl="0" rtl="0">
              <a:lnSpc>
                <a:spcPct val="50000"/>
              </a:lnSpc>
              <a:spcBef>
                <a:spcPts val="0"/>
              </a:spcBef>
              <a:spcAft>
                <a:spcPts val="1600"/>
              </a:spcAft>
              <a:buClr>
                <a:srgbClr val="7F7F7F"/>
              </a:buClr>
              <a:buSzPct val="100000"/>
            </a:pPr>
            <a:r>
              <a:rPr lang="en-GB" sz="18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Step 7: Early Adopters &amp; Recruitment</a:t>
            </a:r>
          </a:p>
          <a:p>
            <a:pPr marL="114300" lvl="0" rtl="0">
              <a:lnSpc>
                <a:spcPct val="50000"/>
              </a:lnSpc>
              <a:spcBef>
                <a:spcPts val="0"/>
              </a:spcBef>
              <a:spcAft>
                <a:spcPts val="1600"/>
              </a:spcAft>
              <a:buClr>
                <a:srgbClr val="7F7F7F"/>
              </a:buClr>
              <a:buSzPct val="100000"/>
            </a:pPr>
            <a:r>
              <a:rPr lang="en-GB" sz="18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Step 8: Sustainability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BC ELN </a:t>
            </a:r>
            <a:r>
              <a:rPr lang="en-GB" sz="1800" dirty="0" err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Arca</a:t>
            </a:r>
            <a:r>
              <a:rPr lang="en-GB" sz="18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Project page:  http://</a:t>
            </a:r>
            <a:r>
              <a:rPr lang="en-GB" sz="1800" dirty="0" err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bceln.ca</a:t>
            </a:r>
            <a:r>
              <a:rPr lang="en-GB" sz="18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/services/shared-services/</a:t>
            </a:r>
            <a:r>
              <a:rPr lang="en-GB" sz="1800" dirty="0" err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arca</a:t>
            </a:r>
            <a:r>
              <a:rPr lang="en-GB" sz="18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GB" sz="18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lang="en-GB" sz="1800" dirty="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 dirty="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2" name="Shape 132" descr="arca_logo_FINA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9050" y="449202"/>
            <a:ext cx="2326325" cy="188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5B186A"/>
                </a:solidFill>
              </a:rPr>
              <a:t>Why choose Islandora?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80000"/>
              </a:lnSpc>
              <a:spcBef>
                <a:spcPts val="0"/>
              </a:spcBef>
              <a:buClr>
                <a:srgbClr val="7F7F7F"/>
              </a:buClr>
              <a:buFont typeface="Arial"/>
              <a:buChar char="•"/>
            </a:pPr>
            <a:r>
              <a:rPr lang="en-GB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Multi-site implementation - 1 repository, many interfaces</a:t>
            </a:r>
          </a:p>
          <a:p>
            <a:pPr marL="514350" lvl="0" indent="-285750" rtl="0">
              <a:lnSpc>
                <a:spcPct val="80000"/>
              </a:lnSpc>
              <a:spcBef>
                <a:spcPts val="0"/>
              </a:spcBef>
              <a:buClr>
                <a:srgbClr val="7F7F7F"/>
              </a:buClr>
              <a:buFont typeface="Arial"/>
              <a:buChar char="•"/>
            </a:pPr>
            <a:r>
              <a:rPr lang="en-GB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Canadian vendor-supported hosting</a:t>
            </a:r>
          </a:p>
          <a:p>
            <a:pPr marL="514350" lvl="0" indent="-285750" rtl="0">
              <a:lnSpc>
                <a:spcPct val="80000"/>
              </a:lnSpc>
              <a:spcBef>
                <a:spcPts val="0"/>
              </a:spcBef>
              <a:buClr>
                <a:srgbClr val="7F7F7F"/>
              </a:buClr>
              <a:buFont typeface="Arial"/>
              <a:buChar char="•"/>
            </a:pPr>
            <a:r>
              <a:rPr lang="en-GB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Standards-based for interoperability with other repositories</a:t>
            </a:r>
          </a:p>
          <a:p>
            <a:pPr marL="514350" lvl="0" indent="-285750" rtl="0">
              <a:lnSpc>
                <a:spcPct val="80000"/>
              </a:lnSpc>
              <a:spcBef>
                <a:spcPts val="0"/>
              </a:spcBef>
              <a:buClr>
                <a:srgbClr val="7F7F7F"/>
              </a:buClr>
              <a:buFont typeface="Arial"/>
              <a:buChar char="•"/>
            </a:pPr>
            <a:r>
              <a:rPr lang="en-GB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Features for </a:t>
            </a:r>
            <a:r>
              <a:rPr lang="en-GB" dirty="0" err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consortial</a:t>
            </a:r>
            <a:r>
              <a:rPr lang="en-GB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management</a:t>
            </a:r>
          </a:p>
          <a:p>
            <a:pPr marL="514350" lvl="0" indent="-285750" rtl="0">
              <a:lnSpc>
                <a:spcPct val="80000"/>
              </a:lnSpc>
              <a:spcBef>
                <a:spcPts val="0"/>
              </a:spcBef>
              <a:buClr>
                <a:srgbClr val="7F7F7F"/>
              </a:buClr>
              <a:buFont typeface="Arial"/>
              <a:buChar char="•"/>
            </a:pPr>
            <a:r>
              <a:rPr lang="en-GB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Intuitive interface</a:t>
            </a:r>
          </a:p>
          <a:p>
            <a:pPr marL="514350" lvl="0" indent="-285750" rtl="0">
              <a:lnSpc>
                <a:spcPct val="80000"/>
              </a:lnSpc>
              <a:spcBef>
                <a:spcPts val="0"/>
              </a:spcBef>
              <a:buClr>
                <a:srgbClr val="7F7F7F"/>
              </a:buClr>
              <a:buFont typeface="Arial"/>
              <a:buChar char="•"/>
            </a:pPr>
            <a:r>
              <a:rPr lang="en-GB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Vendor-independent access</a:t>
            </a:r>
          </a:p>
          <a:p>
            <a:pPr marL="514350" lvl="0" indent="-285750" rtl="0">
              <a:lnSpc>
                <a:spcPct val="80000"/>
              </a:lnSpc>
              <a:spcBef>
                <a:spcPts val="0"/>
              </a:spcBef>
              <a:buClr>
                <a:srgbClr val="7F7F7F"/>
              </a:buClr>
              <a:buFont typeface="Arial"/>
              <a:buChar char="•"/>
            </a:pPr>
            <a:r>
              <a:rPr lang="en-GB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Open access, with possibility of permissions-based access</a:t>
            </a:r>
          </a:p>
          <a:p>
            <a:pPr marL="514350" lvl="0" indent="-285750" rtl="0">
              <a:lnSpc>
                <a:spcPct val="80000"/>
              </a:lnSpc>
              <a:spcBef>
                <a:spcPts val="0"/>
              </a:spcBef>
              <a:buClr>
                <a:srgbClr val="7F7F7F"/>
              </a:buClr>
              <a:buFont typeface="Arial"/>
              <a:buChar char="•"/>
            </a:pPr>
            <a:r>
              <a:rPr lang="en-GB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types of materials, not just scholarly</a:t>
            </a:r>
          </a:p>
        </p:txBody>
      </p:sp>
      <p:sp>
        <p:nvSpPr>
          <p:cNvPr id="139" name="Shape 139"/>
          <p:cNvSpPr/>
          <p:nvPr/>
        </p:nvSpPr>
        <p:spPr>
          <a:xfrm>
            <a:off x="9650" y="4570850"/>
            <a:ext cx="9144000" cy="572700"/>
          </a:xfrm>
          <a:prstGeom prst="rect">
            <a:avLst/>
          </a:prstGeom>
          <a:solidFill>
            <a:srgbClr val="5B186A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0" name="Shape 140" descr="IslandoraLog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9075" y="521775"/>
            <a:ext cx="1889376" cy="76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 descr="DGIlogo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5609" y="2633426"/>
            <a:ext cx="2842852" cy="76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3021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5B186A"/>
                </a:solidFill>
              </a:rPr>
              <a:t>Arca Participant Benefits &amp; Responsibilities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311700" y="9326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Benefits: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GB" dirty="0"/>
              <a:t>Coordinate digital resource management efficiently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GB" dirty="0"/>
              <a:t>Reinforce institution brand position &amp; prestige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GB" dirty="0"/>
              <a:t>Comply with federal grant funding policies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GB" dirty="0"/>
              <a:t>Avoid costs through centralized coordination &amp; licensing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GB" dirty="0"/>
              <a:t>Participate in governance, strategic planning, and service development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GB" dirty="0"/>
              <a:t>Access the </a:t>
            </a:r>
            <a:r>
              <a:rPr lang="en-GB" dirty="0" err="1"/>
              <a:t>Arca</a:t>
            </a:r>
            <a:r>
              <a:rPr lang="en-GB" dirty="0"/>
              <a:t> Administrative Centre, including technical expertise, training, communication infrastructure, etc.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Responsibilities: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GB" dirty="0"/>
              <a:t>Be a BC ELN Partner Library (for now!)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GB" dirty="0"/>
              <a:t>Provide a yearly </a:t>
            </a:r>
            <a:r>
              <a:rPr lang="en-GB" dirty="0" err="1"/>
              <a:t>Arca</a:t>
            </a:r>
            <a:r>
              <a:rPr lang="en-GB" dirty="0"/>
              <a:t> Service Support fee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GB" dirty="0"/>
              <a:t>Participate in development of the </a:t>
            </a:r>
            <a:r>
              <a:rPr lang="en-GB" dirty="0" err="1"/>
              <a:t>Arca</a:t>
            </a:r>
            <a:r>
              <a:rPr lang="en-GB" dirty="0"/>
              <a:t> enhancement list</a:t>
            </a:r>
          </a:p>
        </p:txBody>
      </p:sp>
      <p:sp>
        <p:nvSpPr>
          <p:cNvPr id="148" name="Shape 148"/>
          <p:cNvSpPr/>
          <p:nvPr/>
        </p:nvSpPr>
        <p:spPr>
          <a:xfrm>
            <a:off x="85850" y="4647050"/>
            <a:ext cx="9144000" cy="572700"/>
          </a:xfrm>
          <a:prstGeom prst="rect">
            <a:avLst/>
          </a:prstGeom>
          <a:solidFill>
            <a:srgbClr val="5B186A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9" name="Shape 149" descr="arca_logo_FINA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9975" y="3163250"/>
            <a:ext cx="1466750" cy="11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5" name="Shape 155" descr="COTR_T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800" y="224887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 descr="DC_TN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0787" y="147925"/>
            <a:ext cx="1857375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 descr="EC_T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874" y="1674687"/>
            <a:ext cx="1483049" cy="1436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 descr="JIBC_TN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04199" y="302700"/>
            <a:ext cx="1983700" cy="83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 descr="TRU_TN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58300" y="-52262"/>
            <a:ext cx="1773525" cy="177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 descr="UFV_TN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31662" y="136712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 descr="unbc_TN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4225" y="3741200"/>
            <a:ext cx="1089674" cy="108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 descr="SC_logo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29125" y="1783437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 descr="Camosun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895111" y="3194698"/>
            <a:ext cx="1708775" cy="1708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 descr="twuLogo.jp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572112" y="1506262"/>
            <a:ext cx="1773525" cy="177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 descr="cap_logo.jp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16675" y="2513725"/>
            <a:ext cx="1708774" cy="92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 descr="NorthwestCC_logo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289125" y="4062712"/>
            <a:ext cx="254317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 descr="arca_logo_FINAL.jpg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909524" y="3332149"/>
            <a:ext cx="1773524" cy="1433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 descr="ArcaMai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873" y="0"/>
            <a:ext cx="789625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1791425" y="4539025"/>
            <a:ext cx="5550000" cy="52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 u="sng">
                <a:solidFill>
                  <a:schemeClr val="hlink"/>
                </a:solidFill>
                <a:hlinkClick r:id="rId4"/>
              </a:rPr>
              <a:t>http://arcabc.ca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706" y="0"/>
            <a:ext cx="8532334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1791425" y="4539025"/>
            <a:ext cx="5550000" cy="52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 u="sng">
                <a:solidFill>
                  <a:schemeClr val="hlink"/>
                </a:solidFill>
                <a:hlinkClick r:id="rId4"/>
              </a:rPr>
              <a:t>http://jibc.arcabc.ca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</Words>
  <Application>Microsoft Macintosh PowerPoint</Application>
  <PresentationFormat>On-screen Show (16:9)</PresentationFormat>
  <Paragraphs>78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Raleway</vt:lpstr>
      <vt:lpstr>Source Sans Pro</vt:lpstr>
      <vt:lpstr>simple-light-2</vt:lpstr>
      <vt:lpstr>plum</vt:lpstr>
      <vt:lpstr>PowerPoint Presentation</vt:lpstr>
      <vt:lpstr>Why build a collaborative digital repository?</vt:lpstr>
      <vt:lpstr>PowerPoint Presentation</vt:lpstr>
      <vt:lpstr>PowerPoint Presentation</vt:lpstr>
      <vt:lpstr>Why choose Islandora?</vt:lpstr>
      <vt:lpstr>Arca Participant Benefits &amp; Responsibilities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 &amp; Successes</vt:lpstr>
      <vt:lpstr>Contributing to the Community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Sunni Nishimura</cp:lastModifiedBy>
  <cp:revision>1</cp:revision>
  <dcterms:modified xsi:type="dcterms:W3CDTF">2016-08-30T18:29:34Z</dcterms:modified>
</cp:coreProperties>
</file>